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10" autoAdjust="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141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9414-CBA7-2F43-ADBB-F87309962D28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42148-2E4C-CD45-827A-2DEC7E01C8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9414-CBA7-2F43-ADBB-F87309962D28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42148-2E4C-CD45-827A-2DEC7E01C8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9414-CBA7-2F43-ADBB-F87309962D28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42148-2E4C-CD45-827A-2DEC7E01C8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9414-CBA7-2F43-ADBB-F87309962D28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42148-2E4C-CD45-827A-2DEC7E01C8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9414-CBA7-2F43-ADBB-F87309962D28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42148-2E4C-CD45-827A-2DEC7E01C8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9414-CBA7-2F43-ADBB-F87309962D28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42148-2E4C-CD45-827A-2DEC7E01C8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9414-CBA7-2F43-ADBB-F87309962D28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42148-2E4C-CD45-827A-2DEC7E01C8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9414-CBA7-2F43-ADBB-F87309962D28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42148-2E4C-CD45-827A-2DEC7E01C8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9414-CBA7-2F43-ADBB-F87309962D28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42148-2E4C-CD45-827A-2DEC7E01C8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9414-CBA7-2F43-ADBB-F87309962D28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42148-2E4C-CD45-827A-2DEC7E01C8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9414-CBA7-2F43-ADBB-F87309962D28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42148-2E4C-CD45-827A-2DEC7E01C8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39414-CBA7-2F43-ADBB-F87309962D28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42148-2E4C-CD45-827A-2DEC7E01C8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2741"/>
            <a:ext cx="7772400" cy="978885"/>
          </a:xfrm>
        </p:spPr>
        <p:txBody>
          <a:bodyPr/>
          <a:lstStyle/>
          <a:p>
            <a:r>
              <a:rPr lang="en-US" dirty="0"/>
              <a:t>Collagraphy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01626"/>
            <a:ext cx="6400800" cy="742403"/>
          </a:xfrm>
        </p:spPr>
        <p:txBody>
          <a:bodyPr>
            <a:normAutofit/>
          </a:bodyPr>
          <a:lstStyle/>
          <a:p>
            <a:r>
              <a:rPr lang="en-US" dirty="0"/>
              <a:t>Portraits</a:t>
            </a:r>
          </a:p>
        </p:txBody>
      </p:sp>
      <p:pic>
        <p:nvPicPr>
          <p:cNvPr id="4" name="Picture 3" descr="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310" y="3389587"/>
            <a:ext cx="1794390" cy="21016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Textures</a:t>
            </a:r>
          </a:p>
        </p:txBody>
      </p:sp>
      <p:pic>
        <p:nvPicPr>
          <p:cNvPr id="4" name="Picture 3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049" y="1531501"/>
            <a:ext cx="3923861" cy="2207172"/>
          </a:xfrm>
          <a:prstGeom prst="rect">
            <a:avLst/>
          </a:prstGeom>
        </p:spPr>
      </p:pic>
      <p:pic>
        <p:nvPicPr>
          <p:cNvPr id="5" name="Picture 4" descr="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88" y="3738673"/>
            <a:ext cx="3923861" cy="2207172"/>
          </a:xfrm>
          <a:prstGeom prst="rect">
            <a:avLst/>
          </a:prstGeom>
        </p:spPr>
      </p:pic>
      <p:pic>
        <p:nvPicPr>
          <p:cNvPr id="6" name="Picture 5" descr="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049" y="3738673"/>
            <a:ext cx="3923861" cy="2207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7188" y="1883103"/>
            <a:ext cx="3706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10:  I sprinkle sawdust over the background covered in glue, like glitter.  When covered I shake off the excess and brush back into the bag.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Texture for suit jacket</a:t>
            </a:r>
          </a:p>
        </p:txBody>
      </p:sp>
      <p:pic>
        <p:nvPicPr>
          <p:cNvPr id="4" name="Picture 3" descr="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559" y="1417638"/>
            <a:ext cx="4055241" cy="2281073"/>
          </a:xfrm>
          <a:prstGeom prst="rect">
            <a:avLst/>
          </a:prstGeom>
        </p:spPr>
      </p:pic>
      <p:pic>
        <p:nvPicPr>
          <p:cNvPr id="5" name="Picture 4" descr="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18" y="3698711"/>
            <a:ext cx="4055241" cy="2281073"/>
          </a:xfrm>
          <a:prstGeom prst="rect">
            <a:avLst/>
          </a:prstGeom>
        </p:spPr>
      </p:pic>
      <p:pic>
        <p:nvPicPr>
          <p:cNvPr id="6" name="Picture 5" descr="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560" y="3698710"/>
            <a:ext cx="4055240" cy="22810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6318" y="1883103"/>
            <a:ext cx="3512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11:  I hold the net curtain over the suit area, drawing an outline where the suit jacket is with a felt pen.  I cut and glue into place.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Inking for printing</a:t>
            </a:r>
          </a:p>
        </p:txBody>
      </p:sp>
      <p:pic>
        <p:nvPicPr>
          <p:cNvPr id="4" name="Picture 3" descr="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593" y="1540259"/>
            <a:ext cx="4020207" cy="2261366"/>
          </a:xfrm>
          <a:prstGeom prst="rect">
            <a:avLst/>
          </a:prstGeom>
        </p:spPr>
      </p:pic>
      <p:pic>
        <p:nvPicPr>
          <p:cNvPr id="5" name="Picture 4" descr="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86" y="3801625"/>
            <a:ext cx="4020207" cy="2246586"/>
          </a:xfrm>
          <a:prstGeom prst="rect">
            <a:avLst/>
          </a:prstGeom>
        </p:spPr>
      </p:pic>
      <p:pic>
        <p:nvPicPr>
          <p:cNvPr id="6" name="Picture 5" descr="3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593" y="3801625"/>
            <a:ext cx="4020207" cy="22465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6386" y="1417638"/>
            <a:ext cx="35822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12:  A variety of colours are produced with printing ink.  Using a stencil brush I add these inks to the printing plate.</a:t>
            </a:r>
          </a:p>
          <a:p>
            <a:endParaRPr lang="en-US" sz="1400" dirty="0"/>
          </a:p>
          <a:p>
            <a:r>
              <a:rPr lang="en-US" sz="1400" dirty="0"/>
              <a:t>13:  Using a folded piece of cloth, I spread these colours around the plate, so they mix into one another.</a:t>
            </a:r>
          </a:p>
          <a:p>
            <a:endParaRPr lang="en-US" sz="1400" dirty="0"/>
          </a:p>
          <a:p>
            <a:r>
              <a:rPr lang="en-US" sz="1400" dirty="0"/>
              <a:t>14:  I also use a roller to cover the raised stencil with a colour.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Printing</a:t>
            </a:r>
          </a:p>
        </p:txBody>
      </p:sp>
      <p:pic>
        <p:nvPicPr>
          <p:cNvPr id="4" name="Picture 3" descr="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421" y="1642570"/>
            <a:ext cx="4195379" cy="2359901"/>
          </a:xfrm>
          <a:prstGeom prst="rect">
            <a:avLst/>
          </a:prstGeom>
        </p:spPr>
      </p:pic>
      <p:pic>
        <p:nvPicPr>
          <p:cNvPr id="5" name="Picture 4" descr="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42" y="4002471"/>
            <a:ext cx="4195379" cy="2359901"/>
          </a:xfrm>
          <a:prstGeom prst="rect">
            <a:avLst/>
          </a:prstGeom>
        </p:spPr>
      </p:pic>
      <p:pic>
        <p:nvPicPr>
          <p:cNvPr id="6" name="Picture 5" descr="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421" y="4002471"/>
            <a:ext cx="4195379" cy="23599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828" y="1417638"/>
            <a:ext cx="364358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15:  The inked plate is laid flat onto the table top.</a:t>
            </a:r>
          </a:p>
          <a:p>
            <a:r>
              <a:rPr lang="en-US" sz="1400" dirty="0"/>
              <a:t> </a:t>
            </a:r>
          </a:p>
          <a:p>
            <a:r>
              <a:rPr lang="en-US" sz="1400" dirty="0"/>
              <a:t>16:  A piece of paper is carefully placed on top.</a:t>
            </a:r>
          </a:p>
          <a:p>
            <a:endParaRPr lang="en-US" sz="1400" dirty="0"/>
          </a:p>
          <a:p>
            <a:r>
              <a:rPr lang="en-US" sz="1400" dirty="0"/>
              <a:t>17:  I hold the paper in place, whilst using my left hand to rub the back of the paper, picking up ink from the plate.</a:t>
            </a:r>
          </a:p>
          <a:p>
            <a:endParaRPr lang="en-US" sz="1400" dirty="0"/>
          </a:p>
          <a:p>
            <a:r>
              <a:rPr lang="en-US" sz="1400" dirty="0"/>
              <a:t>18:  I use a roller to add some additional pressure.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4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6483" r="-56483"/>
          <a:stretch>
            <a:fillRect/>
          </a:stretch>
        </p:blipFill>
        <p:spPr>
          <a:xfrm>
            <a:off x="457200" y="1162269"/>
            <a:ext cx="8229600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Collagraphy was introduced in 1955 by Glen Alps and is a printmaking process in which materials are applied to a rigid substrate. The word is derived from the Greek word koll or kolla, meaning glue, and graph, meaning the activity of drawing. (Glue Drawing)</a:t>
            </a:r>
          </a:p>
          <a:p>
            <a:endParaRPr lang="en-US" dirty="0"/>
          </a:p>
          <a:p>
            <a:r>
              <a:rPr lang="en-US" dirty="0"/>
              <a:t>Collagraph is a basic method of printmaking using a board with collaged materials glued onto it to form a relief surface with a variety of textures.</a:t>
            </a:r>
          </a:p>
          <a:p>
            <a:endParaRPr lang="en-US" dirty="0"/>
          </a:p>
          <a:p>
            <a:r>
              <a:rPr lang="en-US" dirty="0"/>
              <a:t>A very creative and experimental form of printmaking, collagraph prints can be made with many different materials, including cardboard, wool, string, fabric, leaves, masking tape and more.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514350" indent="-514350">
              <a:buNone/>
            </a:pPr>
            <a:r>
              <a:rPr lang="en-US" dirty="0"/>
              <a:t>	Glue a cut stencil of a portrait, face or cartoon character onto greyboard.  </a:t>
            </a:r>
          </a:p>
          <a:p>
            <a:pPr marL="514350" indent="-514350">
              <a:buNone/>
            </a:pPr>
            <a:r>
              <a:rPr lang="en-US" dirty="0"/>
              <a:t>	The printmaking term for the greyboard surface is called a “plate.” </a:t>
            </a:r>
          </a:p>
          <a:p>
            <a:pPr marL="514350" indent="-514350">
              <a:buNone/>
            </a:pPr>
            <a:r>
              <a:rPr lang="en-US" dirty="0"/>
              <a:t>	(Remember, prints will be made in reverse)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Some ideas for materials to use: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- 	Cut or rip shapes from cardboard,</a:t>
            </a:r>
          </a:p>
          <a:p>
            <a:pPr>
              <a:buNone/>
            </a:pPr>
            <a:r>
              <a:rPr lang="en-US" dirty="0"/>
              <a:t>- 	Textured paper,</a:t>
            </a:r>
          </a:p>
          <a:p>
            <a:pPr>
              <a:buNone/>
            </a:pPr>
            <a:r>
              <a:rPr lang="en-US" dirty="0"/>
              <a:t>- 	Fabric, felt, burlap or canvas,</a:t>
            </a:r>
          </a:p>
          <a:p>
            <a:pPr>
              <a:buNone/>
            </a:pPr>
            <a:r>
              <a:rPr lang="en-US" dirty="0"/>
              <a:t>- 	Craft foam shapes, </a:t>
            </a:r>
          </a:p>
          <a:p>
            <a:pPr>
              <a:buNone/>
            </a:pPr>
            <a:r>
              <a:rPr lang="en-US" dirty="0"/>
              <a:t>- 	Wool or string,</a:t>
            </a:r>
          </a:p>
          <a:p>
            <a:pPr>
              <a:buNone/>
            </a:pPr>
            <a:r>
              <a:rPr lang="en-US" dirty="0"/>
              <a:t>- 	Leaves, seeds, small twigs and other organic materials,</a:t>
            </a:r>
          </a:p>
          <a:p>
            <a:pPr>
              <a:buNone/>
            </a:pPr>
            <a:r>
              <a:rPr lang="en-US" dirty="0"/>
              <a:t>- 	Straw,</a:t>
            </a:r>
          </a:p>
          <a:p>
            <a:pPr>
              <a:buNone/>
            </a:pPr>
            <a:r>
              <a:rPr lang="en-US" dirty="0"/>
              <a:t>- 	Gesso to create a variety of brush strokes and paint-like textures,</a:t>
            </a:r>
          </a:p>
          <a:p>
            <a:pPr>
              <a:buFontTx/>
              <a:buChar char="-"/>
            </a:pPr>
            <a:r>
              <a:rPr lang="en-US" dirty="0"/>
              <a:t>Sand,</a:t>
            </a:r>
          </a:p>
          <a:p>
            <a:pPr>
              <a:buFontTx/>
              <a:buChar char="-"/>
            </a:pPr>
            <a:r>
              <a:rPr lang="en-US" dirty="0"/>
              <a:t>Sawdust,</a:t>
            </a:r>
          </a:p>
          <a:p>
            <a:pPr>
              <a:buFontTx/>
              <a:buChar char="-"/>
            </a:pPr>
            <a:r>
              <a:rPr lang="en-US" dirty="0"/>
              <a:t>Rice.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</a:t>
            </a:r>
          </a:p>
        </p:txBody>
      </p:sp>
      <p:pic>
        <p:nvPicPr>
          <p:cNvPr id="4" name="Picture 3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669" y="1417638"/>
            <a:ext cx="4317131" cy="242838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24454" y="2553363"/>
            <a:ext cx="33807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1:  Begin with a pencil drawing of a face.  This can be a real person, an imaginary person or cartoon character.</a:t>
            </a:r>
          </a:p>
          <a:p>
            <a:endParaRPr lang="en-US" dirty="0"/>
          </a:p>
          <a:p>
            <a:r>
              <a:rPr lang="en-US" dirty="0"/>
              <a:t>Choose a felt pen to draw over your pencil lines, simplifying the drawing to create a stencil of your image.</a:t>
            </a:r>
          </a:p>
        </p:txBody>
      </p:sp>
      <p:pic>
        <p:nvPicPr>
          <p:cNvPr id="7" name="Picture 6" descr="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669" y="3983798"/>
            <a:ext cx="4317131" cy="24283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9017"/>
          </a:xfrm>
        </p:spPr>
        <p:txBody>
          <a:bodyPr/>
          <a:lstStyle/>
          <a:p>
            <a:r>
              <a:rPr lang="en-US" dirty="0"/>
              <a:t>Inking your drawing</a:t>
            </a:r>
          </a:p>
        </p:txBody>
      </p:sp>
      <p:pic>
        <p:nvPicPr>
          <p:cNvPr id="4" name="Picture 3" descr="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172" y="1286258"/>
            <a:ext cx="4447628" cy="2501791"/>
          </a:xfrm>
          <a:prstGeom prst="rect">
            <a:avLst/>
          </a:prstGeom>
        </p:spPr>
      </p:pic>
      <p:pic>
        <p:nvPicPr>
          <p:cNvPr id="5" name="Picture 4" descr="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172" y="3934152"/>
            <a:ext cx="4447628" cy="25017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3103" y="2495387"/>
            <a:ext cx="3205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2:  Draw over the pencil lines to create a simplified line drawing.</a:t>
            </a:r>
          </a:p>
          <a:p>
            <a:endParaRPr lang="en-US" dirty="0"/>
          </a:p>
          <a:p>
            <a:r>
              <a:rPr lang="en-US" dirty="0"/>
              <a:t>This will allow you to cut your stencil more easily, cutting away the white areas and leaving the black lines, which will be your stencil.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7707"/>
          </a:xfrm>
        </p:spPr>
        <p:txBody>
          <a:bodyPr/>
          <a:lstStyle/>
          <a:p>
            <a:r>
              <a:rPr lang="en-US" dirty="0"/>
              <a:t>Stencil</a:t>
            </a:r>
          </a:p>
        </p:txBody>
      </p:sp>
      <p:pic>
        <p:nvPicPr>
          <p:cNvPr id="4" name="Picture 3" descr="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995" y="1273714"/>
            <a:ext cx="4034805" cy="2269578"/>
          </a:xfrm>
          <a:prstGeom prst="rect">
            <a:avLst/>
          </a:prstGeom>
        </p:spPr>
      </p:pic>
      <p:pic>
        <p:nvPicPr>
          <p:cNvPr id="5" name="Picture 4" descr="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90" y="3543292"/>
            <a:ext cx="4034805" cy="2269578"/>
          </a:xfrm>
          <a:prstGeom prst="rect">
            <a:avLst/>
          </a:prstGeom>
        </p:spPr>
      </p:pic>
      <p:pic>
        <p:nvPicPr>
          <p:cNvPr id="6" name="Picture 5" descr="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995" y="3541651"/>
            <a:ext cx="4037723" cy="22712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4345" y="1234968"/>
            <a:ext cx="388766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3:  Cut away the back ground, so you are only left with the figure.</a:t>
            </a:r>
          </a:p>
          <a:p>
            <a:endParaRPr lang="en-US" sz="1500" dirty="0"/>
          </a:p>
          <a:p>
            <a:r>
              <a:rPr lang="en-US" sz="1500" dirty="0"/>
              <a:t>4:  Place the figure onto the greyboard to ensure it fits in the space.</a:t>
            </a:r>
          </a:p>
          <a:p>
            <a:endParaRPr lang="en-US" sz="1500" dirty="0"/>
          </a:p>
          <a:p>
            <a:r>
              <a:rPr lang="en-US" sz="1500" dirty="0"/>
              <a:t>5:  Draw an outline around your figure so you know where to place the glue for the stencil pieces.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0328"/>
          </a:xfrm>
        </p:spPr>
        <p:txBody>
          <a:bodyPr/>
          <a:lstStyle/>
          <a:p>
            <a:r>
              <a:rPr lang="en-US" dirty="0"/>
              <a:t>Stencil</a:t>
            </a:r>
          </a:p>
        </p:txBody>
      </p:sp>
      <p:pic>
        <p:nvPicPr>
          <p:cNvPr id="6" name="Picture 5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414" y="1500352"/>
            <a:ext cx="3948386" cy="2220967"/>
          </a:xfrm>
          <a:prstGeom prst="rect">
            <a:avLst/>
          </a:prstGeom>
        </p:spPr>
      </p:pic>
      <p:pic>
        <p:nvPicPr>
          <p:cNvPr id="7" name="Picture 6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45" y="3731172"/>
            <a:ext cx="3930869" cy="2211114"/>
          </a:xfrm>
          <a:prstGeom prst="rect">
            <a:avLst/>
          </a:prstGeom>
        </p:spPr>
      </p:pic>
      <p:pic>
        <p:nvPicPr>
          <p:cNvPr id="8" name="Picture 7" descr="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414" y="3721319"/>
            <a:ext cx="3948386" cy="22209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0759" y="1629103"/>
            <a:ext cx="3774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6:  Cut out all the areas drawn with the felt pen and re-arrange on top of your plate.</a:t>
            </a:r>
          </a:p>
          <a:p>
            <a:endParaRPr lang="en-US" sz="1600" dirty="0"/>
          </a:p>
          <a:p>
            <a:r>
              <a:rPr lang="en-US" sz="1600" dirty="0"/>
              <a:t>7:  When ready to glue, remove the pieces and fill the area of the figure with glue, inside the outline you drew earlier.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Glue the stencil</a:t>
            </a:r>
          </a:p>
        </p:txBody>
      </p:sp>
      <p:pic>
        <p:nvPicPr>
          <p:cNvPr id="5" name="Picture 4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85" y="1423550"/>
            <a:ext cx="4071007" cy="2289941"/>
          </a:xfrm>
          <a:prstGeom prst="rect">
            <a:avLst/>
          </a:prstGeom>
        </p:spPr>
      </p:pic>
      <p:pic>
        <p:nvPicPr>
          <p:cNvPr id="6" name="Picture 5" descr="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208" y="1417638"/>
            <a:ext cx="4081517" cy="2295853"/>
          </a:xfrm>
          <a:prstGeom prst="rect">
            <a:avLst/>
          </a:prstGeom>
        </p:spPr>
      </p:pic>
      <p:pic>
        <p:nvPicPr>
          <p:cNvPr id="7" name="Picture 6" descr="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84" y="3713491"/>
            <a:ext cx="4071008" cy="2289942"/>
          </a:xfrm>
          <a:prstGeom prst="rect">
            <a:avLst/>
          </a:prstGeom>
        </p:spPr>
      </p:pic>
      <p:pic>
        <p:nvPicPr>
          <p:cNvPr id="8" name="Picture 7" descr="1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8208" y="3713491"/>
            <a:ext cx="4071008" cy="22899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2603"/>
          </a:xfrm>
        </p:spPr>
        <p:txBody>
          <a:bodyPr>
            <a:normAutofit/>
          </a:bodyPr>
          <a:lstStyle/>
          <a:p>
            <a:r>
              <a:rPr lang="en-US" sz="3200" dirty="0"/>
              <a:t>Cover with PVA glue ready for textures...</a:t>
            </a:r>
          </a:p>
        </p:txBody>
      </p:sp>
      <p:pic>
        <p:nvPicPr>
          <p:cNvPr id="5" name="Picture 4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359" y="1220186"/>
            <a:ext cx="4109738" cy="2311728"/>
          </a:xfrm>
          <a:prstGeom prst="rect">
            <a:avLst/>
          </a:prstGeom>
        </p:spPr>
      </p:pic>
      <p:pic>
        <p:nvPicPr>
          <p:cNvPr id="6" name="Picture 5" descr="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52" y="3553701"/>
            <a:ext cx="4071007" cy="2289941"/>
          </a:xfrm>
          <a:prstGeom prst="rect">
            <a:avLst/>
          </a:prstGeom>
        </p:spPr>
      </p:pic>
      <p:pic>
        <p:nvPicPr>
          <p:cNvPr id="7" name="Picture 6" descr="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359" y="3531914"/>
            <a:ext cx="4109738" cy="23117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2303" y="1147379"/>
            <a:ext cx="38713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8:  Cover the background area around the figure with PVA, preparing for some texture. </a:t>
            </a:r>
          </a:p>
          <a:p>
            <a:endParaRPr lang="en-US" dirty="0"/>
          </a:p>
          <a:p>
            <a:r>
              <a:rPr lang="en-US" dirty="0"/>
              <a:t>9:  You can use a variety of materials for textures.  Here I have some non-slip material, an old net curtain and some shredded paper.  I also have sawdust.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698</Words>
  <Application>Microsoft Office PowerPoint</Application>
  <PresentationFormat>On-screen Show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Collagraphy </vt:lpstr>
      <vt:lpstr>Collagraphy</vt:lpstr>
      <vt:lpstr>Process</vt:lpstr>
      <vt:lpstr>Drawing</vt:lpstr>
      <vt:lpstr>Inking your drawing</vt:lpstr>
      <vt:lpstr>Stencil</vt:lpstr>
      <vt:lpstr>Stencil</vt:lpstr>
      <vt:lpstr>Glue the stencil</vt:lpstr>
      <vt:lpstr>Cover with PVA glue ready for textures...</vt:lpstr>
      <vt:lpstr>Textures</vt:lpstr>
      <vt:lpstr>Texture for suit jacket</vt:lpstr>
      <vt:lpstr>Inking for printing</vt:lpstr>
      <vt:lpstr>Printing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Collagraphy</dc:title>
  <dc:creator>Adgros</dc:creator>
  <cp:lastModifiedBy>info@creativeindustriescentre.uk</cp:lastModifiedBy>
  <cp:revision>32</cp:revision>
  <dcterms:created xsi:type="dcterms:W3CDTF">2020-07-01T23:43:08Z</dcterms:created>
  <dcterms:modified xsi:type="dcterms:W3CDTF">2020-07-17T08:41:39Z</dcterms:modified>
</cp:coreProperties>
</file>